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13716000" cx="24384000"/>
  <p:notesSz cx="6858000" cy="9144000"/>
  <p:embeddedFontLst>
    <p:embeddedFont>
      <p:font typeface="Helvetica Neue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HelveticaNeue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HelveticaNeue-italic.fntdata"/><Relationship Id="rId6" Type="http://schemas.openxmlformats.org/officeDocument/2006/relationships/slide" Target="slides/slide2.xml"/><Relationship Id="rId18" Type="http://schemas.openxmlformats.org/officeDocument/2006/relationships/font" Target="fonts/HelveticaNeu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2e72c6987_1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e2e72c6987_1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2e72c6987_3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2e72c6987_3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2e72c6987_1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e2e72c6987_1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2e72c6987_1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2e2e72c6987_1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match stores with our blazing fast algorithm and present the list of orders in a </a:t>
            </a:r>
            <a:r>
              <a:rPr lang="en-US"/>
              <a:t>user friendly</a:t>
            </a:r>
            <a:r>
              <a:rPr lang="en-US"/>
              <a:t> way</a:t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2e72c6987_1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match stores with our blazing fast algorithm and present the list of orders in a user friendly way</a:t>
            </a:r>
            <a:endParaRPr/>
          </a:p>
        </p:txBody>
      </p:sp>
      <p:sp>
        <p:nvSpPr>
          <p:cNvPr id="115" name="Google Shape;115;g2e2e72c6987_1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2e72c6987_3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e2e72c6987_3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2e72c6987_4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e2e72c6987_4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2e72c6987_3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e2e72c6987_3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2e72c6987_2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e2e72c6987_2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300"/>
              <a:buFont typeface="Arial"/>
              <a:buNone/>
              <a:defRPr sz="33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2" type="body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0"/>
              </a:spcBef>
              <a:spcAft>
                <a:spcPts val="0"/>
              </a:spcAft>
              <a:buClr>
                <a:srgbClr val="52575F"/>
              </a:buClr>
              <a:buSzPts val="5000"/>
              <a:buFont typeface="Arial"/>
              <a:buNone/>
              <a:defRPr sz="5000"/>
            </a:lvl1pPr>
            <a:lvl2pPr indent="-228600" lvl="1" marL="914400" algn="l">
              <a:lnSpc>
                <a:spcPct val="100000"/>
              </a:lnSpc>
              <a:spcBef>
                <a:spcPts val="6000"/>
              </a:spcBef>
              <a:spcAft>
                <a:spcPts val="0"/>
              </a:spcAft>
              <a:buClr>
                <a:srgbClr val="52575F"/>
              </a:buClr>
              <a:buSzPts val="5000"/>
              <a:buFont typeface="Arial"/>
              <a:buNone/>
              <a:defRPr sz="5000"/>
            </a:lvl2pPr>
            <a:lvl3pPr indent="-228600" lvl="2" marL="1371600" algn="l">
              <a:lnSpc>
                <a:spcPct val="100000"/>
              </a:lnSpc>
              <a:spcBef>
                <a:spcPts val="6000"/>
              </a:spcBef>
              <a:spcAft>
                <a:spcPts val="0"/>
              </a:spcAft>
              <a:buClr>
                <a:srgbClr val="52575F"/>
              </a:buClr>
              <a:buSzPts val="5000"/>
              <a:buFont typeface="Arial"/>
              <a:buNone/>
              <a:defRPr sz="5000"/>
            </a:lvl3pPr>
            <a:lvl4pPr indent="-228600" lvl="3" marL="1828800" algn="l">
              <a:lnSpc>
                <a:spcPct val="100000"/>
              </a:lnSpc>
              <a:spcBef>
                <a:spcPts val="6000"/>
              </a:spcBef>
              <a:spcAft>
                <a:spcPts val="0"/>
              </a:spcAft>
              <a:buClr>
                <a:srgbClr val="52575F"/>
              </a:buClr>
              <a:buSzPts val="5000"/>
              <a:buFont typeface="Arial"/>
              <a:buNone/>
              <a:defRPr sz="5000"/>
            </a:lvl4pPr>
            <a:lvl5pPr indent="-228600" lvl="4" marL="2286000" algn="l">
              <a:lnSpc>
                <a:spcPct val="100000"/>
              </a:lnSpc>
              <a:spcBef>
                <a:spcPts val="6000"/>
              </a:spcBef>
              <a:spcAft>
                <a:spcPts val="0"/>
              </a:spcAft>
              <a:buClr>
                <a:srgbClr val="52575F"/>
              </a:buClr>
              <a:buSzPts val="5000"/>
              <a:buFont typeface="Arial"/>
              <a:buNone/>
              <a:defRPr sz="5000"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5000"/>
              <a:buFont typeface="Arial"/>
              <a:buNone/>
              <a:defRPr sz="35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5000"/>
              <a:buFont typeface="Arial"/>
              <a:buNone/>
              <a:defRPr sz="35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5000"/>
              <a:buFont typeface="Arial"/>
              <a:buNone/>
              <a:defRPr sz="35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5000"/>
              <a:buFont typeface="Arial"/>
              <a:buNone/>
              <a:defRPr sz="35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5000"/>
              <a:buFont typeface="Arial"/>
              <a:buNone/>
              <a:defRPr sz="35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9300"/>
              <a:buFont typeface="Arial"/>
              <a:buNone/>
              <a:defRPr sz="93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9300"/>
              <a:buFont typeface="Arial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9300"/>
              <a:buFont typeface="Arial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9300"/>
              <a:buFont typeface="Arial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9300"/>
              <a:buFont typeface="Arial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>
            <p:ph idx="2" type="pic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6"/>
          <p:cNvSpPr/>
          <p:nvPr>
            <p:ph idx="3" type="pic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6"/>
          <p:cNvSpPr/>
          <p:nvPr>
            <p:ph idx="4" type="pic"/>
          </p:nvPr>
        </p:nvSpPr>
        <p:spPr>
          <a:xfrm>
            <a:off x="14621933" y="3632200"/>
            <a:ext cx="9677401" cy="645725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>
            <p:ph idx="2" type="pic"/>
          </p:nvPr>
        </p:nvSpPr>
        <p:spPr>
          <a:xfrm>
            <a:off x="0" y="-1270000"/>
            <a:ext cx="24384000" cy="162560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>
            <p:ph idx="2" type="pic"/>
          </p:nvPr>
        </p:nvSpPr>
        <p:spPr>
          <a:xfrm>
            <a:off x="0" y="-5397500"/>
            <a:ext cx="27190700" cy="20393025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300"/>
              <a:buFont typeface="Arial"/>
              <a:buNone/>
              <a:defRPr sz="33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3" type="body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>
            <p:ph idx="2" type="pic"/>
          </p:nvPr>
        </p:nvSpPr>
        <p:spPr>
          <a:xfrm>
            <a:off x="11569700" y="0"/>
            <a:ext cx="13716000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>
            <p:ph idx="2" type="pic"/>
          </p:nvPr>
        </p:nvSpPr>
        <p:spPr>
          <a:xfrm>
            <a:off x="12382500" y="-1206500"/>
            <a:ext cx="12103100" cy="16140313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Live Video Small">
  <p:cSld name="Title, Bullets &amp; Live Video Small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idx="1" type="body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2" type="body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Live Video Large">
  <p:cSld name="Title, Bullets &amp; Live Video Larg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idx="1" type="body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1206496" y="39116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  <a:defRPr b="0" i="0" sz="10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  <a:defRPr b="0" i="0" sz="10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  <a:defRPr b="0" i="0" sz="10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  <a:defRPr b="0" i="0" sz="10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  <a:defRPr b="0" i="0" sz="10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  <a:defRPr b="0" i="0" sz="10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  <a:defRPr b="0" i="0" sz="10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  <a:defRPr b="0" i="0" sz="10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  <a:defRPr b="0" i="0" sz="10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482600" lvl="0" marL="45720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600" lvl="1" marL="91440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82600" lvl="3" marL="182880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82600" lvl="4" marL="228600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82600" lvl="5" marL="274320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82600" lvl="6" marL="320040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82600" lvl="7" marL="365760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82600" lvl="8" marL="411480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idx="4294967295" type="subTitle"/>
          </p:nvPr>
        </p:nvSpPr>
        <p:spPr>
          <a:xfrm>
            <a:off x="1206500" y="9607679"/>
            <a:ext cx="21971000" cy="2006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900"/>
              <a:buFont typeface="Arial"/>
              <a:buNone/>
            </a:pPr>
            <a:r>
              <a:rPr b="1" i="0" lang="en-US" sz="109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Product redistribution</a:t>
            </a:r>
            <a:endParaRPr/>
          </a:p>
        </p:txBody>
      </p:sp>
      <p:pic>
        <p:nvPicPr>
          <p:cNvPr descr="Bipa.svg.png" id="87" name="Google Shape;8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9610" y="1746539"/>
            <a:ext cx="20124780" cy="7688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 title="Eco carbon footprint vector icon | Free SVG"/>
          <p:cNvPicPr preferRelativeResize="0"/>
          <p:nvPr/>
        </p:nvPicPr>
        <p:blipFill rotWithShape="1">
          <a:blip r:embed="rId3">
            <a:alphaModFix/>
          </a:blip>
          <a:srcRect b="2416" l="4386" r="7522" t="5358"/>
          <a:stretch/>
        </p:blipFill>
        <p:spPr>
          <a:xfrm>
            <a:off x="742375" y="4189825"/>
            <a:ext cx="10364625" cy="1085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pa.svg.png" id="154" name="Google Shape;15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25300" y="635000"/>
            <a:ext cx="3027002" cy="115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>
            <p:ph idx="2" type="body"/>
          </p:nvPr>
        </p:nvSpPr>
        <p:spPr>
          <a:xfrm>
            <a:off x="1206500" y="3232595"/>
            <a:ext cx="21971100" cy="9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Ensure each transport is utilized to its fullest</a:t>
            </a:r>
            <a:endParaRPr sz="8000"/>
          </a:p>
        </p:txBody>
      </p:sp>
      <p:sp>
        <p:nvSpPr>
          <p:cNvPr id="156" name="Google Shape;156;p28"/>
          <p:cNvSpPr txBox="1"/>
          <p:nvPr>
            <p:ph type="title"/>
          </p:nvPr>
        </p:nvSpPr>
        <p:spPr>
          <a:xfrm>
            <a:off x="1206500" y="635000"/>
            <a:ext cx="21971100" cy="16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</a:pPr>
            <a:r>
              <a:rPr b="1" lang="en-US" sz="9000"/>
              <a:t>OPTIMIZE PARCEL SIZE</a:t>
            </a:r>
            <a:endParaRPr b="1" sz="9000"/>
          </a:p>
        </p:txBody>
      </p:sp>
      <p:sp>
        <p:nvSpPr>
          <p:cNvPr id="157" name="Google Shape;157;p28"/>
          <p:cNvSpPr txBox="1"/>
          <p:nvPr/>
        </p:nvSpPr>
        <p:spPr>
          <a:xfrm>
            <a:off x="9260400" y="6191250"/>
            <a:ext cx="11826900" cy="3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52575F"/>
                </a:solidFill>
              </a:rPr>
              <a:t>Average Parcel Size </a:t>
            </a:r>
            <a:endParaRPr sz="9600">
              <a:solidFill>
                <a:srgbClr val="52575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EC008B"/>
                </a:solidFill>
              </a:rPr>
              <a:t>11</a:t>
            </a:r>
            <a:r>
              <a:rPr lang="en-US" sz="9600">
                <a:solidFill>
                  <a:srgbClr val="52575F"/>
                </a:solidFill>
              </a:rPr>
              <a:t> Items</a:t>
            </a:r>
            <a:endParaRPr sz="9600">
              <a:solidFill>
                <a:srgbClr val="52575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pa.svg.png" id="162" name="Google Shape;16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050" y="2254975"/>
            <a:ext cx="24097638" cy="920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50" y="2254987"/>
            <a:ext cx="24109901" cy="92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</a:pPr>
            <a:r>
              <a:rPr b="1" lang="en-US" sz="9000"/>
              <a:t>THE PROBLEM</a:t>
            </a:r>
            <a:endParaRPr sz="9000"/>
          </a:p>
        </p:txBody>
      </p:sp>
      <p:pic>
        <p:nvPicPr>
          <p:cNvPr descr="Bipa.svg.png" id="93" name="Google Shape;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5300" y="635000"/>
            <a:ext cx="3027002" cy="115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 title="Datei:Toilet paper shelves empty in an Australian supermarket.jpg ..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8299" y="2639352"/>
            <a:ext cx="14107402" cy="10580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1206500" y="635000"/>
            <a:ext cx="21971100" cy="16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</a:pPr>
            <a:r>
              <a:rPr b="1" lang="en-US" sz="9000"/>
              <a:t>CONSEQUENCES</a:t>
            </a:r>
            <a:endParaRPr sz="9000"/>
          </a:p>
        </p:txBody>
      </p:sp>
      <p:sp>
        <p:nvSpPr>
          <p:cNvPr id="100" name="Google Shape;100;p21"/>
          <p:cNvSpPr txBox="1"/>
          <p:nvPr>
            <p:ph idx="2" type="body"/>
          </p:nvPr>
        </p:nvSpPr>
        <p:spPr>
          <a:xfrm>
            <a:off x="1206500" y="4400100"/>
            <a:ext cx="21971100" cy="4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None/>
            </a:pPr>
            <a:r>
              <a:rPr lang="en-US" sz="8000"/>
              <a:t>Frustrated customers &amp; employees</a:t>
            </a:r>
            <a:endParaRPr sz="8000"/>
          </a:p>
          <a:p>
            <a:pPr indent="0" lvl="0" marL="0" rtl="0" algn="ctr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None/>
            </a:pPr>
            <a:r>
              <a:rPr lang="en-US" sz="8000"/>
              <a:t>High workload</a:t>
            </a:r>
            <a:endParaRPr sz="8000"/>
          </a:p>
          <a:p>
            <a:pPr indent="0" lvl="0" marL="0" rtl="0" algn="ctr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None/>
            </a:pPr>
            <a:r>
              <a:rPr lang="en-US" sz="8000"/>
              <a:t>Avoidable costs &amp; CO2 emissions</a:t>
            </a:r>
            <a:endParaRPr sz="8000"/>
          </a:p>
        </p:txBody>
      </p:sp>
      <p:pic>
        <p:nvPicPr>
          <p:cNvPr descr="Bipa.svg.png" id="101" name="Google Shape;1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5300" y="635000"/>
            <a:ext cx="3027002" cy="115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2105325"/>
            <a:ext cx="19507200" cy="110204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Google Shape;1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7813" y="5389550"/>
            <a:ext cx="11388375" cy="8051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</a:pPr>
            <a:r>
              <a:rPr b="1" lang="en-US" sz="9000"/>
              <a:t>MATCH SUPPLY WITH DEMAND</a:t>
            </a:r>
            <a:endParaRPr sz="9000"/>
          </a:p>
        </p:txBody>
      </p:sp>
      <p:pic>
        <p:nvPicPr>
          <p:cNvPr id="109" name="Google Shape;109;p22" title="Datei:Solid white bordered.svg – Wikipedia"/>
          <p:cNvPicPr preferRelativeResize="0"/>
          <p:nvPr/>
        </p:nvPicPr>
        <p:blipFill rotWithShape="1">
          <a:blip r:embed="rId5">
            <a:alphaModFix/>
          </a:blip>
          <a:srcRect b="16642" l="5271" r="5840" t="34291"/>
          <a:stretch/>
        </p:blipFill>
        <p:spPr>
          <a:xfrm>
            <a:off x="10652350" y="4252225"/>
            <a:ext cx="2852751" cy="21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 rotWithShape="1">
          <a:blip r:embed="rId6">
            <a:alphaModFix/>
          </a:blip>
          <a:srcRect b="0" l="0" r="0" t="8374"/>
          <a:stretch/>
        </p:blipFill>
        <p:spPr>
          <a:xfrm>
            <a:off x="6183750" y="5981699"/>
            <a:ext cx="11789926" cy="76379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Bipa.svg.png" id="111" name="Google Shape;111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25300" y="635000"/>
            <a:ext cx="3027002" cy="115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/>
          <p:nvPr/>
        </p:nvSpPr>
        <p:spPr>
          <a:xfrm>
            <a:off x="8915325" y="4606125"/>
            <a:ext cx="49200" cy="28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pa.svg.png" id="117" name="Google Shape;11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5300" y="635000"/>
            <a:ext cx="3027002" cy="115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 rotWithShape="1">
          <a:blip r:embed="rId4">
            <a:alphaModFix/>
          </a:blip>
          <a:srcRect b="3157" l="0" r="0" t="0"/>
          <a:stretch/>
        </p:blipFill>
        <p:spPr>
          <a:xfrm>
            <a:off x="2208725" y="2552522"/>
            <a:ext cx="19507200" cy="107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>
            <p:ph type="title"/>
          </p:nvPr>
        </p:nvSpPr>
        <p:spPr>
          <a:xfrm>
            <a:off x="1206450" y="635001"/>
            <a:ext cx="21971100" cy="2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</a:pPr>
            <a:r>
              <a:rPr b="1" lang="en-US" sz="9000"/>
              <a:t>PERSONALIZED INSTRUCTIONS</a:t>
            </a:r>
            <a:endParaRPr sz="9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1206500" y="635000"/>
            <a:ext cx="21971100" cy="16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</a:pPr>
            <a:r>
              <a:rPr b="1" lang="en-US" sz="9000"/>
              <a:t>OPTIMIZED REDISTRIBUTION</a:t>
            </a:r>
            <a:endParaRPr b="1" sz="9000"/>
          </a:p>
        </p:txBody>
      </p:sp>
      <p:pic>
        <p:nvPicPr>
          <p:cNvPr descr="Bipa.svg.png" id="125" name="Google Shape;12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5300" y="635000"/>
            <a:ext cx="3027002" cy="115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/>
        </p:nvSpPr>
        <p:spPr>
          <a:xfrm>
            <a:off x="3342600" y="4784650"/>
            <a:ext cx="17698800" cy="7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rgbClr val="52575F"/>
                </a:solidFill>
              </a:rPr>
              <a:t>reduced understock by:</a:t>
            </a:r>
            <a:endParaRPr sz="13000">
              <a:solidFill>
                <a:srgbClr val="52575F"/>
              </a:solidFill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10175150" y="6882100"/>
            <a:ext cx="4033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rgbClr val="EC008B"/>
                </a:solidFill>
              </a:rPr>
              <a:t>61%</a:t>
            </a:r>
            <a:endParaRPr b="1" sz="15000">
              <a:solidFill>
                <a:srgbClr val="EC008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1206500" y="635000"/>
            <a:ext cx="21971100" cy="16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</a:pPr>
            <a:r>
              <a:rPr b="1" lang="en-US" sz="9000"/>
              <a:t>OPTIMIZED REDISTRIBUTION</a:t>
            </a:r>
            <a:endParaRPr b="1" sz="9000"/>
          </a:p>
        </p:txBody>
      </p:sp>
      <p:pic>
        <p:nvPicPr>
          <p:cNvPr descr="Bipa.svg.png" id="133" name="Google Shape;13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5300" y="635000"/>
            <a:ext cx="3027002" cy="115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4875" y="2946108"/>
            <a:ext cx="18394358" cy="98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1206500" y="635000"/>
            <a:ext cx="21971100" cy="16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</a:pPr>
            <a:r>
              <a:rPr b="1" lang="en-US" sz="9000"/>
              <a:t>OPTIMIZED REDISTRIBUTION</a:t>
            </a:r>
            <a:endParaRPr b="1" sz="9000"/>
          </a:p>
        </p:txBody>
      </p:sp>
      <p:pic>
        <p:nvPicPr>
          <p:cNvPr descr="Bipa.svg.png" id="140" name="Google Shape;1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5300" y="635000"/>
            <a:ext cx="3027002" cy="115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4875" y="2946100"/>
            <a:ext cx="18394409" cy="98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1206500" y="635000"/>
            <a:ext cx="21971100" cy="16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</a:pPr>
            <a:r>
              <a:rPr b="1" lang="en-US" sz="9000"/>
              <a:t>OPTIMIZED</a:t>
            </a:r>
            <a:r>
              <a:rPr b="1" lang="en-US" sz="9000"/>
              <a:t> REDISTRIBUTION</a:t>
            </a:r>
            <a:endParaRPr b="1" sz="9000"/>
          </a:p>
        </p:txBody>
      </p:sp>
      <p:pic>
        <p:nvPicPr>
          <p:cNvPr descr="Bipa.svg.png" id="147" name="Google Shape;1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5300" y="635000"/>
            <a:ext cx="3027002" cy="115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 rotWithShape="1">
          <a:blip r:embed="rId4">
            <a:alphaModFix/>
          </a:blip>
          <a:srcRect b="0" l="3199" r="5393" t="7321"/>
          <a:stretch/>
        </p:blipFill>
        <p:spPr>
          <a:xfrm>
            <a:off x="4617275" y="2003075"/>
            <a:ext cx="14530801" cy="1104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53585F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52575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